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7"/>
  </p:notesMasterIdLst>
  <p:sldIdLst>
    <p:sldId id="297" r:id="rId5"/>
    <p:sldId id="257" r:id="rId6"/>
    <p:sldId id="258" r:id="rId7"/>
    <p:sldId id="260" r:id="rId8"/>
    <p:sldId id="261" r:id="rId9"/>
    <p:sldId id="280" r:id="rId10"/>
    <p:sldId id="281" r:id="rId11"/>
    <p:sldId id="282" r:id="rId12"/>
    <p:sldId id="262" r:id="rId13"/>
    <p:sldId id="284" r:id="rId14"/>
    <p:sldId id="263" r:id="rId15"/>
    <p:sldId id="285" r:id="rId16"/>
    <p:sldId id="286" r:id="rId17"/>
    <p:sldId id="264" r:id="rId18"/>
    <p:sldId id="287" r:id="rId19"/>
    <p:sldId id="259" r:id="rId20"/>
    <p:sldId id="288" r:id="rId21"/>
    <p:sldId id="289" r:id="rId22"/>
    <p:sldId id="290" r:id="rId23"/>
    <p:sldId id="291" r:id="rId24"/>
    <p:sldId id="292" r:id="rId25"/>
    <p:sldId id="276" r:id="rId26"/>
    <p:sldId id="265" r:id="rId27"/>
    <p:sldId id="293" r:id="rId28"/>
    <p:sldId id="294" r:id="rId29"/>
    <p:sldId id="277" r:id="rId30"/>
    <p:sldId id="278" r:id="rId31"/>
    <p:sldId id="295" r:id="rId32"/>
    <p:sldId id="266" r:id="rId33"/>
    <p:sldId id="296" r:id="rId34"/>
    <p:sldId id="267" r:id="rId35"/>
    <p:sldId id="26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AD"/>
    <a:srgbClr val="FFFF66"/>
    <a:srgbClr val="64AD45"/>
    <a:srgbClr val="008EB0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62212-3FBB-496C-9102-49B9D4DBE62C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8114A-F55B-4BCD-9301-5DEC032B92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6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6767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2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2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3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3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7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7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5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14DDD-DAC7-46E7-B240-055226390D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72661"/>
            <a:ext cx="1828800" cy="34881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101600" y="137160"/>
            <a:ext cx="25400" cy="6583680"/>
          </a:xfrm>
          <a:prstGeom prst="line">
            <a:avLst/>
          </a:prstGeom>
          <a:ln w="25400">
            <a:solidFill>
              <a:srgbClr val="008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254000" y="320040"/>
            <a:ext cx="25400" cy="6217920"/>
          </a:xfrm>
          <a:prstGeom prst="line">
            <a:avLst/>
          </a:prstGeom>
          <a:ln w="25400">
            <a:solidFill>
              <a:srgbClr val="64AD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22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8" y="3329037"/>
            <a:ext cx="7772400" cy="1129451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Provider Management: Clinic User Training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4344924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Lucía </a:t>
            </a:r>
            <a:r>
              <a:rPr lang="en-US" dirty="0" err="1"/>
              <a:t>Lapaz</a:t>
            </a:r>
            <a:r>
              <a:rPr lang="en-US" dirty="0"/>
              <a:t>, Brittany Ersery &amp; Jim Holsinger</a:t>
            </a:r>
          </a:p>
          <a:p>
            <a:r>
              <a:rPr lang="en-US" dirty="0"/>
              <a:t>Envision Technology Partners, Inc.</a:t>
            </a:r>
          </a:p>
          <a:p>
            <a:r>
              <a:rPr lang="en-US" dirty="0"/>
              <a:t>September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D7E53-87B1-409B-8132-E14834523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17" y="281766"/>
            <a:ext cx="419136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5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8326E8-3200-44DA-9F0E-94197510C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00" y="1598188"/>
            <a:ext cx="7951450" cy="2349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0499C-54B0-4E43-8DE2-594AEA00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Units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73AE4-8E9E-4881-8430-645B5C14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31948D-A270-4175-AE31-3459EDCDF5C2}"/>
              </a:ext>
            </a:extLst>
          </p:cNvPr>
          <p:cNvSpPr/>
          <p:nvPr/>
        </p:nvSpPr>
        <p:spPr>
          <a:xfrm>
            <a:off x="475684" y="2268862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B17881-AA4F-4C73-AB6C-02D8033793FC}"/>
              </a:ext>
            </a:extLst>
          </p:cNvPr>
          <p:cNvSpPr/>
          <p:nvPr/>
        </p:nvSpPr>
        <p:spPr>
          <a:xfrm>
            <a:off x="3770126" y="2268862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97055-108E-4DB2-91C4-D27E171A62CC}"/>
              </a:ext>
            </a:extLst>
          </p:cNvPr>
          <p:cNvSpPr txBox="1"/>
          <p:nvPr/>
        </p:nvSpPr>
        <p:spPr>
          <a:xfrm>
            <a:off x="1782398" y="4283438"/>
            <a:ext cx="557920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Due date for next temperature reading.</a:t>
            </a:r>
          </a:p>
          <a:p>
            <a:pPr marL="342900" indent="-342900">
              <a:buAutoNum type="arabicPeriod"/>
            </a:pPr>
            <a:r>
              <a:rPr lang="en-US" sz="2400" dirty="0"/>
              <a:t>Last reading summary.</a:t>
            </a:r>
          </a:p>
          <a:p>
            <a:pPr marL="342900" indent="-342900">
              <a:buAutoNum type="arabicPeriod"/>
            </a:pPr>
            <a:r>
              <a:rPr lang="en-US" sz="2400" dirty="0"/>
              <a:t>Click to add a new temperature reading.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4CA50E-21A4-4C40-AE29-6E5F1AA82E1B}"/>
              </a:ext>
            </a:extLst>
          </p:cNvPr>
          <p:cNvSpPr/>
          <p:nvPr/>
        </p:nvSpPr>
        <p:spPr>
          <a:xfrm>
            <a:off x="8307725" y="1647911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86836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3F04C8-7648-42BE-8F1B-7CD548DE9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93" y="1307021"/>
            <a:ext cx="7024986" cy="38651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863552-266B-4CBD-A414-BCB9214A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a Manual Temperature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76A8A-6073-4553-8C8E-7F6CF5DB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185975-772B-40F7-91B3-125BBEF22467}"/>
              </a:ext>
            </a:extLst>
          </p:cNvPr>
          <p:cNvSpPr txBox="1"/>
          <p:nvPr/>
        </p:nvSpPr>
        <p:spPr>
          <a:xfrm>
            <a:off x="1654706" y="4762383"/>
            <a:ext cx="583458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Enter the </a:t>
            </a:r>
            <a:r>
              <a:rPr lang="en-US" sz="2400" b="1" dirty="0"/>
              <a:t>Date</a:t>
            </a:r>
            <a:r>
              <a:rPr lang="en-US" sz="2400" dirty="0"/>
              <a:t> and </a:t>
            </a:r>
            <a:r>
              <a:rPr lang="en-US" sz="2400" b="1" dirty="0"/>
              <a:t>Time</a:t>
            </a:r>
            <a:r>
              <a:rPr lang="en-US" sz="2400" dirty="0"/>
              <a:t> of the recording.</a:t>
            </a:r>
          </a:p>
          <a:p>
            <a:pPr marL="342900" indent="-342900">
              <a:buAutoNum type="arabicPeriod"/>
            </a:pPr>
            <a:r>
              <a:rPr lang="en-US" sz="2400" dirty="0"/>
              <a:t>Enter the current </a:t>
            </a:r>
            <a:r>
              <a:rPr lang="en-US" sz="2400" b="1" dirty="0"/>
              <a:t>Temperature</a:t>
            </a:r>
            <a:r>
              <a:rPr lang="en-US" sz="2400" dirty="0"/>
              <a:t>.</a:t>
            </a:r>
          </a:p>
          <a:p>
            <a:pPr marL="342900" indent="-342900">
              <a:buAutoNum type="arabicPeriod"/>
            </a:pPr>
            <a:r>
              <a:rPr lang="en-US" sz="2400" dirty="0"/>
              <a:t>Enter the </a:t>
            </a:r>
            <a:r>
              <a:rPr lang="en-US" sz="2400" b="1" dirty="0"/>
              <a:t>Min/Max Temperature</a:t>
            </a:r>
            <a:r>
              <a:rPr lang="en-US" sz="2400" dirty="0"/>
              <a:t>.</a:t>
            </a:r>
          </a:p>
          <a:p>
            <a:pPr marL="342900" indent="-342900"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Log Temperature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7DE91E-E91F-4941-BBC6-B77FA682C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839" y="3354258"/>
            <a:ext cx="402371" cy="493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C6D097-6BDB-4B56-89B3-21562F508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194" y="3355604"/>
            <a:ext cx="402371" cy="4938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B27BCE-B96D-40E0-A0FF-CEA2FFFF5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468" y="3946346"/>
            <a:ext cx="402371" cy="493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821C9A-E950-4E99-883B-8EBC92760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821" y="1192007"/>
            <a:ext cx="40237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6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86DDD1-64B8-4554-90F6-BF93D1CCE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26" y="1507262"/>
            <a:ext cx="7651143" cy="4168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863552-266B-4CBD-A414-BCB9214A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a CTM Temperature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76A8A-6073-4553-8C8E-7F6CF5DB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185975-772B-40F7-91B3-125BBEF22467}"/>
              </a:ext>
            </a:extLst>
          </p:cNvPr>
          <p:cNvSpPr txBox="1"/>
          <p:nvPr/>
        </p:nvSpPr>
        <p:spPr>
          <a:xfrm>
            <a:off x="1677811" y="4881762"/>
            <a:ext cx="578157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Choose File </a:t>
            </a:r>
            <a:r>
              <a:rPr lang="en-US" sz="2400" dirty="0"/>
              <a:t>to import saved CSV file. </a:t>
            </a:r>
          </a:p>
          <a:p>
            <a:pPr marL="342900" indent="-342900"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Upload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7DE91E-E91F-4941-BBC6-B77FA682C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13" y="3465859"/>
            <a:ext cx="402371" cy="493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C6D097-6BDB-4B56-89B3-21562F508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979" y="1290254"/>
            <a:ext cx="40237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2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67D2FD-BDA7-4372-8945-3A5F0402D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48" y="1559818"/>
            <a:ext cx="7160319" cy="4691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0499C-54B0-4E43-8DE2-594AEA00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Recordings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73AE4-8E9E-4881-8430-645B5C14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31948D-A270-4175-AE31-3459EDCDF5C2}"/>
              </a:ext>
            </a:extLst>
          </p:cNvPr>
          <p:cNvSpPr/>
          <p:nvPr/>
        </p:nvSpPr>
        <p:spPr>
          <a:xfrm>
            <a:off x="1379720" y="3100032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B17881-AA4F-4C73-AB6C-02D8033793FC}"/>
              </a:ext>
            </a:extLst>
          </p:cNvPr>
          <p:cNvSpPr/>
          <p:nvPr/>
        </p:nvSpPr>
        <p:spPr>
          <a:xfrm>
            <a:off x="1515907" y="4588478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97055-108E-4DB2-91C4-D27E171A62CC}"/>
              </a:ext>
            </a:extLst>
          </p:cNvPr>
          <p:cNvSpPr txBox="1"/>
          <p:nvPr/>
        </p:nvSpPr>
        <p:spPr>
          <a:xfrm>
            <a:off x="4372887" y="4048027"/>
            <a:ext cx="4170126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/>
              <a:t>Summary</a:t>
            </a:r>
            <a:r>
              <a:rPr lang="en-US" sz="2400" dirty="0"/>
              <a:t> of uploaded temperature file. </a:t>
            </a:r>
          </a:p>
          <a:p>
            <a:pPr marL="342900" indent="-342900">
              <a:buAutoNum type="arabicPeriod"/>
            </a:pPr>
            <a:r>
              <a:rPr lang="en-US" sz="2400" dirty="0"/>
              <a:t>Summary of recorded </a:t>
            </a:r>
            <a:r>
              <a:rPr lang="en-US" sz="2400" b="1" dirty="0"/>
              <a:t>Excursions</a:t>
            </a:r>
            <a:r>
              <a:rPr lang="en-US" sz="2400" dirty="0"/>
              <a:t>. </a:t>
            </a:r>
          </a:p>
          <a:p>
            <a:pPr marL="342900" indent="-342900">
              <a:buAutoNum type="arabicPeriod"/>
            </a:pPr>
            <a:r>
              <a:rPr lang="en-US" sz="2400" dirty="0"/>
              <a:t>Click to </a:t>
            </a:r>
            <a:r>
              <a:rPr lang="en-US" sz="2400" b="1" dirty="0"/>
              <a:t>Confirm</a:t>
            </a:r>
            <a:r>
              <a:rPr lang="en-US" sz="2400" dirty="0"/>
              <a:t> temperature file and save the recordings.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4CA50E-21A4-4C40-AE29-6E5F1AA82E1B}"/>
              </a:ext>
            </a:extLst>
          </p:cNvPr>
          <p:cNvSpPr/>
          <p:nvPr/>
        </p:nvSpPr>
        <p:spPr>
          <a:xfrm>
            <a:off x="7789366" y="1457683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40886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3E9FFC-64A6-4DB8-9094-06E276548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59990"/>
            <a:ext cx="7963590" cy="4138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CD5A62-0172-445B-896D-E0984F67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a Failure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AC868-6D22-426A-ABA4-05BA560A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70D1F-1E95-40ED-9396-3B3F888AAD4D}"/>
              </a:ext>
            </a:extLst>
          </p:cNvPr>
          <p:cNvSpPr txBox="1"/>
          <p:nvPr/>
        </p:nvSpPr>
        <p:spPr>
          <a:xfrm>
            <a:off x="2947480" y="4948141"/>
            <a:ext cx="325840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Click the </a:t>
            </a:r>
            <a:r>
              <a:rPr lang="en-US" sz="2400" b="1" dirty="0"/>
              <a:t>Failures</a:t>
            </a:r>
            <a:r>
              <a:rPr lang="en-US" sz="2400" dirty="0"/>
              <a:t> tab.</a:t>
            </a:r>
          </a:p>
          <a:p>
            <a:pPr marL="342900" indent="-342900"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File Report</a:t>
            </a:r>
            <a:r>
              <a:rPr lang="en-US" sz="2400" dirty="0"/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530B5D-9A08-4AC8-9585-DC54845A7AC5}"/>
              </a:ext>
            </a:extLst>
          </p:cNvPr>
          <p:cNvSpPr/>
          <p:nvPr/>
        </p:nvSpPr>
        <p:spPr>
          <a:xfrm>
            <a:off x="3235814" y="3747073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FC15CC-01B0-4FBF-BAD4-3843F3CAB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764" y="4248519"/>
            <a:ext cx="40237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3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E6CF6E-0A4F-437D-B8F6-9FDBC5730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390" y="1316885"/>
            <a:ext cx="6475219" cy="4906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CD5A62-0172-445B-896D-E0984F67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AC868-6D22-426A-ABA4-05BA560A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4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1E2AC-8A29-4181-A245-3E9B82B1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Requests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91ED0-4ABE-4729-8806-12227653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3CF723-BB87-4957-AC80-3F83BEA35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Clinic users can submit the following requests:</a:t>
            </a:r>
          </a:p>
          <a:p>
            <a:pPr lvl="1"/>
            <a:r>
              <a:rPr lang="en-US" dirty="0"/>
              <a:t>Address/Name change</a:t>
            </a:r>
          </a:p>
          <a:p>
            <a:pPr lvl="1"/>
            <a:r>
              <a:rPr lang="en-US" dirty="0"/>
              <a:t>Contact Information (Phone/Fax)</a:t>
            </a:r>
          </a:p>
          <a:p>
            <a:pPr lvl="1"/>
            <a:r>
              <a:rPr lang="en-US" dirty="0"/>
              <a:t>Delivery Hours</a:t>
            </a:r>
          </a:p>
          <a:p>
            <a:pPr lvl="1"/>
            <a:r>
              <a:rPr lang="en-US" dirty="0"/>
              <a:t>Staff</a:t>
            </a:r>
          </a:p>
          <a:p>
            <a:r>
              <a:rPr lang="en-US" dirty="0"/>
              <a:t>Address/Name changes and Staff changes require approval from the VFC Program.</a:t>
            </a:r>
          </a:p>
        </p:txBody>
      </p:sp>
    </p:spTree>
    <p:extLst>
      <p:ext uri="{BB962C8B-B14F-4D97-AF65-F5344CB8AC3E}">
        <p14:creationId xmlns:p14="http://schemas.microsoft.com/office/powerpoint/2010/main" val="4061581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5DBEAF-FA5E-494E-96E5-E410C8AC3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64" y="1521327"/>
            <a:ext cx="6999072" cy="4551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61E2AC-8A29-4181-A245-3E9B82B1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Address/Name Change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91ED0-4ABE-4729-8806-12227653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39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1E2AC-8A29-4181-A245-3E9B82B1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 Change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91ED0-4ABE-4729-8806-12227653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5805C-52D9-4F06-943B-4DADF4327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73" y="2114436"/>
            <a:ext cx="7277731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35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1E2AC-8A29-4181-A245-3E9B82B1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Hours Change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91ED0-4ABE-4729-8806-12227653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2E8AC-2587-4D94-9E13-DF7B1C082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33" y="1463993"/>
            <a:ext cx="6312134" cy="468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2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2A0C-8D84-46C7-99BB-A4FAF018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E1E18-830A-4B07-8CC5-07EB40366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941570" cy="4351338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  <a:p>
            <a:r>
              <a:rPr lang="en-US" dirty="0"/>
              <a:t>Notifications</a:t>
            </a:r>
          </a:p>
          <a:p>
            <a:r>
              <a:rPr lang="en-US" dirty="0"/>
              <a:t>Manage Assets</a:t>
            </a:r>
          </a:p>
          <a:p>
            <a:r>
              <a:rPr lang="en-US" dirty="0"/>
              <a:t>Storage Units</a:t>
            </a:r>
          </a:p>
          <a:p>
            <a:r>
              <a:rPr lang="en-US" dirty="0"/>
              <a:t>Recording Temperatures</a:t>
            </a:r>
          </a:p>
          <a:p>
            <a:r>
              <a:rPr lang="en-US" dirty="0"/>
              <a:t>Change Requests</a:t>
            </a:r>
          </a:p>
          <a:p>
            <a:r>
              <a:rPr lang="en-US" dirty="0"/>
              <a:t>Enrollments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056D7-4C22-4587-8CCB-3FB5A209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C4340-A0C9-4EB0-9E61-65C959631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83" y="1616596"/>
            <a:ext cx="7941233" cy="3424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61E2AC-8A29-4181-A245-3E9B82B1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Change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91ED0-4ABE-4729-8806-12227653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0211A9-C099-4D56-ABA0-BA0F0992259F}"/>
              </a:ext>
            </a:extLst>
          </p:cNvPr>
          <p:cNvSpPr/>
          <p:nvPr/>
        </p:nvSpPr>
        <p:spPr>
          <a:xfrm>
            <a:off x="8379162" y="1420191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3A2D3F-7FC1-42FB-BABC-38DF446936A3}"/>
              </a:ext>
            </a:extLst>
          </p:cNvPr>
          <p:cNvSpPr/>
          <p:nvPr/>
        </p:nvSpPr>
        <p:spPr>
          <a:xfrm>
            <a:off x="6457950" y="2712661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97561-1A32-4AEB-B68F-BF18D39340FE}"/>
              </a:ext>
            </a:extLst>
          </p:cNvPr>
          <p:cNvSpPr txBox="1"/>
          <p:nvPr/>
        </p:nvSpPr>
        <p:spPr>
          <a:xfrm>
            <a:off x="1834201" y="5087137"/>
            <a:ext cx="547559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Click to </a:t>
            </a:r>
            <a:r>
              <a:rPr lang="en-US" sz="2400" b="1" dirty="0"/>
              <a:t>Add New Contact</a:t>
            </a:r>
            <a:r>
              <a:rPr lang="en-US" sz="2400" dirty="0"/>
              <a:t>.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Edit </a:t>
            </a:r>
            <a:r>
              <a:rPr lang="en-US" sz="2400" dirty="0"/>
              <a:t>to modify an existing contact.</a:t>
            </a:r>
          </a:p>
        </p:txBody>
      </p:sp>
    </p:spTree>
    <p:extLst>
      <p:ext uri="{BB962C8B-B14F-4D97-AF65-F5344CB8AC3E}">
        <p14:creationId xmlns:p14="http://schemas.microsoft.com/office/powerpoint/2010/main" val="3359265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434FBC-5A48-4EBB-A555-18E180AFF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08" y="1559533"/>
            <a:ext cx="7994984" cy="4435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61E2AC-8A29-4181-A245-3E9B82B1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Change Request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91ED0-4ABE-4729-8806-12227653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0211A9-C099-4D56-ABA0-BA0F0992259F}"/>
              </a:ext>
            </a:extLst>
          </p:cNvPr>
          <p:cNvSpPr/>
          <p:nvPr/>
        </p:nvSpPr>
        <p:spPr>
          <a:xfrm>
            <a:off x="1421391" y="1940308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3A2D3F-7FC1-42FB-BABC-38DF446936A3}"/>
              </a:ext>
            </a:extLst>
          </p:cNvPr>
          <p:cNvSpPr/>
          <p:nvPr/>
        </p:nvSpPr>
        <p:spPr>
          <a:xfrm>
            <a:off x="1285203" y="2483681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97561-1A32-4AEB-B68F-BF18D39340FE}"/>
              </a:ext>
            </a:extLst>
          </p:cNvPr>
          <p:cNvSpPr txBox="1"/>
          <p:nvPr/>
        </p:nvSpPr>
        <p:spPr>
          <a:xfrm>
            <a:off x="3218334" y="3728807"/>
            <a:ext cx="529701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Select the </a:t>
            </a:r>
            <a:r>
              <a:rPr lang="en-US" sz="2400" b="1" dirty="0"/>
              <a:t>Contact Type</a:t>
            </a:r>
            <a:r>
              <a:rPr lang="en-US" sz="2400" dirty="0"/>
              <a:t>.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dirty="0"/>
              <a:t>Enter the staff member’s information.</a:t>
            </a:r>
          </a:p>
          <a:p>
            <a:pPr marL="342900" indent="-342900">
              <a:buAutoNum type="arabicPeriod"/>
            </a:pPr>
            <a:r>
              <a:rPr lang="en-US" sz="2400" b="1" dirty="0"/>
              <a:t>Add Training</a:t>
            </a:r>
            <a:r>
              <a:rPr lang="en-US" sz="2400" dirty="0"/>
              <a:t> for the staff member.</a:t>
            </a:r>
          </a:p>
          <a:p>
            <a:pPr marL="342900" indent="-342900"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Create</a:t>
            </a:r>
            <a:r>
              <a:rPr lang="en-US" sz="2400" dirty="0"/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3B5286-D881-475C-86C8-58CB34480365}"/>
              </a:ext>
            </a:extLst>
          </p:cNvPr>
          <p:cNvSpPr/>
          <p:nvPr/>
        </p:nvSpPr>
        <p:spPr>
          <a:xfrm>
            <a:off x="5977453" y="5470100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F72149-D532-4F72-82FE-765AAA0501E7}"/>
              </a:ext>
            </a:extLst>
          </p:cNvPr>
          <p:cNvSpPr/>
          <p:nvPr/>
        </p:nvSpPr>
        <p:spPr>
          <a:xfrm>
            <a:off x="8433304" y="1383194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662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59DDF-ABB0-409A-B446-E7F3118E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31DC9-47D2-412A-8F92-27B4C488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16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268898-D0DA-4286-B5B8-2F39860AD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45129"/>
            <a:ext cx="8335482" cy="32754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BA9A6-143F-4A84-9372-5AD2AF78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 New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BCF60-086D-402E-9C6E-332B12BAE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518" y="4925727"/>
            <a:ext cx="7526963" cy="1325563"/>
          </a:xfrm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Navigate to </a:t>
            </a:r>
            <a:r>
              <a:rPr lang="en-US" sz="2400" b="1" dirty="0"/>
              <a:t>Clinic Tools</a:t>
            </a:r>
            <a:r>
              <a:rPr lang="en-US" sz="2400" dirty="0"/>
              <a:t> &gt; </a:t>
            </a:r>
            <a:r>
              <a:rPr lang="en-US" sz="2400" b="1" dirty="0"/>
              <a:t>Enrollments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Add Enrollment </a:t>
            </a:r>
            <a:r>
              <a:rPr lang="en-US" sz="2400" dirty="0"/>
              <a:t>to create a new enrollment.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View</a:t>
            </a:r>
            <a:r>
              <a:rPr lang="en-US" sz="2400" dirty="0"/>
              <a:t> to modify an enrollment not yet submitted.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627A6-FE46-47C3-9F33-BC91CBD1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B7349D-00C7-4318-8AE0-D1360F2DF901}"/>
              </a:ext>
            </a:extLst>
          </p:cNvPr>
          <p:cNvSpPr/>
          <p:nvPr/>
        </p:nvSpPr>
        <p:spPr>
          <a:xfrm>
            <a:off x="1317909" y="4302743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C3F383-2888-407E-8A15-63DF438CD14E}"/>
              </a:ext>
            </a:extLst>
          </p:cNvPr>
          <p:cNvSpPr/>
          <p:nvPr/>
        </p:nvSpPr>
        <p:spPr>
          <a:xfrm>
            <a:off x="8779960" y="1298252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C3523E-83AB-4422-B787-0C10F6B500FB}"/>
              </a:ext>
            </a:extLst>
          </p:cNvPr>
          <p:cNvSpPr/>
          <p:nvPr/>
        </p:nvSpPr>
        <p:spPr>
          <a:xfrm>
            <a:off x="8160015" y="4302743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75008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3532D-46DF-402C-AF0D-DB54FA989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12" y="1496886"/>
            <a:ext cx="8242975" cy="33370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BA9A6-143F-4A84-9372-5AD2AF78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an Enrollment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BCF60-086D-402E-9C6E-332B12BAE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40136"/>
            <a:ext cx="7886700" cy="155527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+/-</a:t>
            </a:r>
            <a:r>
              <a:rPr lang="en-US" sz="2400" dirty="0"/>
              <a:t> to expand or collapse the section.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Save Progress </a:t>
            </a:r>
            <a:r>
              <a:rPr lang="en-US" sz="2400" dirty="0"/>
              <a:t>to save and complete enrollment at a later date.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Print</a:t>
            </a:r>
            <a:r>
              <a:rPr lang="en-US" sz="2400" dirty="0"/>
              <a:t> to print the enrollment.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627A6-FE46-47C3-9F33-BC91CBD1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B7349D-00C7-4318-8AE0-D1360F2DF901}"/>
              </a:ext>
            </a:extLst>
          </p:cNvPr>
          <p:cNvSpPr/>
          <p:nvPr/>
        </p:nvSpPr>
        <p:spPr>
          <a:xfrm>
            <a:off x="8074428" y="2526099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C3F383-2888-407E-8A15-63DF438CD14E}"/>
              </a:ext>
            </a:extLst>
          </p:cNvPr>
          <p:cNvSpPr/>
          <p:nvPr/>
        </p:nvSpPr>
        <p:spPr>
          <a:xfrm>
            <a:off x="8346803" y="1477406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C3523E-83AB-4422-B787-0C10F6B500FB}"/>
              </a:ext>
            </a:extLst>
          </p:cNvPr>
          <p:cNvSpPr/>
          <p:nvPr/>
        </p:nvSpPr>
        <p:spPr>
          <a:xfrm>
            <a:off x="7320966" y="1332799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2318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BA9A6-143F-4A84-9372-5AD2AF78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an Enrollment (cont.)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627A6-FE46-47C3-9F33-BC91CBD1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25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3031788-2E25-444D-86F1-4CCEE92739D8}"/>
              </a:ext>
            </a:extLst>
          </p:cNvPr>
          <p:cNvSpPr txBox="1">
            <a:spLocks/>
          </p:cNvSpPr>
          <p:nvPr/>
        </p:nvSpPr>
        <p:spPr>
          <a:xfrm>
            <a:off x="854250" y="4188664"/>
            <a:ext cx="7435498" cy="113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Once each section is complete the yellow warning icon will change to a green checkmark.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6DAED6-091D-4A3A-9F4E-3FA5F6168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24" y="1690689"/>
            <a:ext cx="8289750" cy="232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77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B1CE5B-59E6-47CD-A1CF-2BB186B26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86357"/>
            <a:ext cx="7886700" cy="22088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E6EC31-60EA-4B7D-848D-40B0395C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Staff and Staff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502DF-CED6-4961-9D72-E54D112C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653819-82BD-4CC8-93D8-C53028027CFA}"/>
              </a:ext>
            </a:extLst>
          </p:cNvPr>
          <p:cNvSpPr txBox="1">
            <a:spLocks/>
          </p:cNvSpPr>
          <p:nvPr/>
        </p:nvSpPr>
        <p:spPr>
          <a:xfrm>
            <a:off x="854251" y="4151786"/>
            <a:ext cx="7435498" cy="11339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User is notified of missing staff requirements.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dirty="0"/>
              <a:t>Manage Clinic Staff </a:t>
            </a:r>
            <a:r>
              <a:rPr lang="en-US" sz="2400" dirty="0"/>
              <a:t>link to update staff information. </a:t>
            </a:r>
            <a:endParaRPr lang="en-US" sz="2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E661B8-C646-4A4E-932D-EF719A5903E2}"/>
              </a:ext>
            </a:extLst>
          </p:cNvPr>
          <p:cNvSpPr/>
          <p:nvPr/>
        </p:nvSpPr>
        <p:spPr>
          <a:xfrm>
            <a:off x="492462" y="2023164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CACF8C-30D4-4607-B376-ABE9561724C4}"/>
              </a:ext>
            </a:extLst>
          </p:cNvPr>
          <p:cNvSpPr/>
          <p:nvPr/>
        </p:nvSpPr>
        <p:spPr>
          <a:xfrm>
            <a:off x="3851205" y="3011920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60069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9664D-8B96-4E7F-88F7-3978074C7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78028" cy="1325563"/>
          </a:xfrm>
        </p:spPr>
        <p:txBody>
          <a:bodyPr/>
          <a:lstStyle/>
          <a:p>
            <a:r>
              <a:rPr lang="en-US" dirty="0"/>
              <a:t>Provider/Clinic Population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D3046-803E-4633-8346-F0BEAEAA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36F62-CE78-42E1-A455-782A560B1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" y="1690689"/>
            <a:ext cx="8435340" cy="332414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D63F71-E951-4878-B170-EDD6F6F92DD3}"/>
              </a:ext>
            </a:extLst>
          </p:cNvPr>
          <p:cNvSpPr txBox="1">
            <a:spLocks/>
          </p:cNvSpPr>
          <p:nvPr/>
        </p:nvSpPr>
        <p:spPr>
          <a:xfrm>
            <a:off x="628650" y="4985501"/>
            <a:ext cx="7886700" cy="12223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Enter the number of patients for each age group and eligibility. </a:t>
            </a:r>
          </a:p>
          <a:p>
            <a:pPr marL="0" indent="0" algn="ctr">
              <a:buNone/>
            </a:pPr>
            <a:r>
              <a:rPr lang="en-US" sz="2400" dirty="0"/>
              <a:t>Only count each patient once. </a:t>
            </a:r>
          </a:p>
        </p:txBody>
      </p:sp>
    </p:spTree>
    <p:extLst>
      <p:ext uri="{BB962C8B-B14F-4D97-AF65-F5344CB8AC3E}">
        <p14:creationId xmlns:p14="http://schemas.microsoft.com/office/powerpoint/2010/main" val="761441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9664D-8B96-4E7F-88F7-3978074C7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78028" cy="1325563"/>
          </a:xfrm>
        </p:spPr>
        <p:txBody>
          <a:bodyPr/>
          <a:lstStyle/>
          <a:p>
            <a:r>
              <a:rPr lang="en-US" dirty="0"/>
              <a:t>Source of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D3046-803E-4633-8346-F0BEAEAA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D63F71-E951-4878-B170-EDD6F6F92DD3}"/>
              </a:ext>
            </a:extLst>
          </p:cNvPr>
          <p:cNvSpPr txBox="1">
            <a:spLocks/>
          </p:cNvSpPr>
          <p:nvPr/>
        </p:nvSpPr>
        <p:spPr>
          <a:xfrm>
            <a:off x="949915" y="4720978"/>
            <a:ext cx="7435498" cy="892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Select the data source for the Provider population. </a:t>
            </a:r>
          </a:p>
          <a:p>
            <a:pPr marL="0" indent="0" algn="ctr">
              <a:buNone/>
            </a:pPr>
            <a:r>
              <a:rPr lang="en-US" sz="2400" dirty="0"/>
              <a:t>Check all that apply.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67726-DB1D-4086-A829-FDBB7B7B3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453" y="1690689"/>
            <a:ext cx="6942422" cy="27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6DE1-5AB3-4E96-890A-F70C6252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Primary/Secondary Agreements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9E9F17-F0B9-4CC9-9BE1-410D0C69A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548" y="1716039"/>
            <a:ext cx="6972904" cy="19889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10132-3AE3-4097-9424-5C14F2C9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1243A6-6B4F-4B89-873F-5275FE8144F4}"/>
              </a:ext>
            </a:extLst>
          </p:cNvPr>
          <p:cNvSpPr txBox="1">
            <a:spLocks/>
          </p:cNvSpPr>
          <p:nvPr/>
        </p:nvSpPr>
        <p:spPr>
          <a:xfrm>
            <a:off x="854251" y="4211931"/>
            <a:ext cx="7435498" cy="8187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Click the </a:t>
            </a:r>
            <a:r>
              <a:rPr lang="en-US" sz="2400" b="1" dirty="0"/>
              <a:t>Agreement </a:t>
            </a:r>
            <a:r>
              <a:rPr lang="en-US" sz="2400" dirty="0"/>
              <a:t>button to view the agreement. Only the Signing Physician (Z3) can sign the agreement(s).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D3E003-85E3-4709-A4E3-51466133951E}"/>
              </a:ext>
            </a:extLst>
          </p:cNvPr>
          <p:cNvSpPr/>
          <p:nvPr/>
        </p:nvSpPr>
        <p:spPr>
          <a:xfrm>
            <a:off x="1199626" y="2600587"/>
            <a:ext cx="998290" cy="4278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2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3C3E-E42F-4DB0-983A-9DFF1BA0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F26F4-ABA6-47C9-9661-1721FEB11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Provider Management (PM) modules:</a:t>
            </a:r>
          </a:p>
          <a:p>
            <a:pPr lvl="1"/>
            <a:r>
              <a:rPr lang="en-US" dirty="0"/>
              <a:t>Clinic Tools (used by clinic staff)</a:t>
            </a:r>
          </a:p>
          <a:p>
            <a:pPr lvl="1"/>
            <a:r>
              <a:rPr lang="en-US" dirty="0"/>
              <a:t>Program Tools (used by IIS administrators)</a:t>
            </a:r>
          </a:p>
          <a:p>
            <a:r>
              <a:rPr lang="en-US" dirty="0"/>
              <a:t>Ability to manage refrigerator, freezer, and temperature monitoring assets per clinic</a:t>
            </a:r>
          </a:p>
          <a:p>
            <a:r>
              <a:rPr lang="en-US" dirty="0"/>
              <a:t>Ability to easily submit clinic information changes</a:t>
            </a:r>
          </a:p>
          <a:p>
            <a:r>
              <a:rPr lang="en-US" dirty="0"/>
              <a:t>Self-serve VFC and 317 enrollment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92EE0-2561-45BA-9311-A516DB1D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39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6DE1-5AB3-4E96-890A-F70C6252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Primary/Secondary Agreements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10132-3AE3-4097-9424-5C14F2C9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1243A6-6B4F-4B89-873F-5275FE8144F4}"/>
              </a:ext>
            </a:extLst>
          </p:cNvPr>
          <p:cNvSpPr txBox="1">
            <a:spLocks/>
          </p:cNvSpPr>
          <p:nvPr/>
        </p:nvSpPr>
        <p:spPr>
          <a:xfrm>
            <a:off x="628650" y="2480468"/>
            <a:ext cx="3289009" cy="1897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Check the check-box to agree, then select the </a:t>
            </a:r>
            <a:r>
              <a:rPr lang="en-US" sz="2400" b="1" dirty="0"/>
              <a:t>Click To Accept </a:t>
            </a:r>
            <a:r>
              <a:rPr lang="en-US" sz="2400" dirty="0"/>
              <a:t>button to electronically sign the agreement.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568EC-571E-4212-A72D-C54F32630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341" y="1076631"/>
            <a:ext cx="5058822" cy="513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28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E63D22-3DF3-4651-9926-0215773D7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13" y="1571893"/>
            <a:ext cx="8378574" cy="3714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EBA6D7-90F0-4DF3-A403-717739B5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Complete/Submit Enrollment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7CD5-FE7A-4F4F-9EA0-939A68BE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3788F-F691-45A7-920D-6A643413F2EC}"/>
              </a:ext>
            </a:extLst>
          </p:cNvPr>
          <p:cNvSpPr txBox="1"/>
          <p:nvPr/>
        </p:nvSpPr>
        <p:spPr>
          <a:xfrm>
            <a:off x="1211094" y="5559703"/>
            <a:ext cx="672181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/>
              <a:t>Once all sections are complete, click </a:t>
            </a:r>
            <a:r>
              <a:rPr lang="en-US" sz="2000" b="1" dirty="0"/>
              <a:t>Save Progress</a:t>
            </a:r>
            <a:r>
              <a:rPr lang="en-US" sz="2000" dirty="0"/>
              <a:t>. </a:t>
            </a:r>
          </a:p>
          <a:p>
            <a:pPr marL="457200" indent="-457200">
              <a:buAutoNum type="arabicPeriod"/>
            </a:pPr>
            <a:r>
              <a:rPr lang="en-US" sz="2000" dirty="0"/>
              <a:t>Click </a:t>
            </a:r>
            <a:r>
              <a:rPr lang="en-US" sz="2000" b="1" dirty="0"/>
              <a:t>Submit Forms </a:t>
            </a:r>
            <a:r>
              <a:rPr lang="en-US" sz="2000" dirty="0"/>
              <a:t>to submit the enrollment for approval.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23BB1D-46EA-4BA2-8E90-F943AFF22828}"/>
              </a:ext>
            </a:extLst>
          </p:cNvPr>
          <p:cNvSpPr/>
          <p:nvPr/>
        </p:nvSpPr>
        <p:spPr>
          <a:xfrm>
            <a:off x="8365943" y="1372659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1F697F-2357-4A63-8123-2BED63A0EE17}"/>
              </a:ext>
            </a:extLst>
          </p:cNvPr>
          <p:cNvSpPr/>
          <p:nvPr/>
        </p:nvSpPr>
        <p:spPr>
          <a:xfrm>
            <a:off x="7214275" y="1889923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21379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07EC-D421-4834-B0CE-370ED06E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3CECB-3971-4DC5-9914-B809B9BFE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Signing Physician contacts will receive notifications regarding:</a:t>
            </a:r>
          </a:p>
          <a:p>
            <a:pPr lvl="1"/>
            <a:r>
              <a:rPr lang="en-US" dirty="0"/>
              <a:t>Current enrollment is set to expire soon.</a:t>
            </a:r>
          </a:p>
          <a:p>
            <a:pPr lvl="1"/>
            <a:r>
              <a:rPr lang="en-US" dirty="0"/>
              <a:t>A submitted enrollment has been approved or rejected.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1E19C-1B96-43E5-8740-A4810B0C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1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EC20-7878-40B2-B5F2-96261469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2FA28-F722-4CC6-A5A1-1D1221C29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6509"/>
            <a:ext cx="7886700" cy="2162715"/>
          </a:xfrm>
        </p:spPr>
        <p:txBody>
          <a:bodyPr>
            <a:normAutofit/>
          </a:bodyPr>
          <a:lstStyle/>
          <a:p>
            <a:r>
              <a:rPr lang="en-US" sz="2400" dirty="0"/>
              <a:t>Two types of notifications: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Red </a:t>
            </a:r>
            <a:r>
              <a:rPr lang="en-US" sz="2000" dirty="0"/>
              <a:t>– Requires further action by the user</a:t>
            </a:r>
          </a:p>
          <a:p>
            <a:pPr lvl="1"/>
            <a:r>
              <a:rPr lang="en-US" sz="2000" dirty="0">
                <a:solidFill>
                  <a:srgbClr val="E9E6AD"/>
                </a:solidFill>
              </a:rPr>
              <a:t>Yellow</a:t>
            </a:r>
            <a:r>
              <a:rPr lang="en-US" sz="2000" dirty="0"/>
              <a:t> – Informational, no action required</a:t>
            </a:r>
          </a:p>
          <a:p>
            <a:r>
              <a:rPr lang="en-US" sz="2400" dirty="0"/>
              <a:t>Click the </a:t>
            </a:r>
            <a:r>
              <a:rPr lang="en-US" sz="2400" b="1" dirty="0"/>
              <a:t>down-arrow</a:t>
            </a:r>
            <a:r>
              <a:rPr lang="en-US" sz="2400" dirty="0"/>
              <a:t> next to the </a:t>
            </a:r>
            <a:r>
              <a:rPr lang="en-US" sz="2400" b="1" dirty="0"/>
              <a:t>Bell icon </a:t>
            </a:r>
            <a:r>
              <a:rPr lang="en-US" sz="2400" dirty="0"/>
              <a:t>to view pending notifications.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67741-1CD9-4CB6-9691-DC15BC91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C64D3-3703-472F-AD5D-81EDE71D8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465" y="3109283"/>
            <a:ext cx="4762913" cy="36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7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0A4100-C937-499D-8958-86834A615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15" y="1394468"/>
            <a:ext cx="7468247" cy="4145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0499C-54B0-4E43-8DE2-594AEA00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Assets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73AE4-8E9E-4881-8430-645B5C14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31948D-A270-4175-AE31-3459EDCDF5C2}"/>
              </a:ext>
            </a:extLst>
          </p:cNvPr>
          <p:cNvSpPr/>
          <p:nvPr/>
        </p:nvSpPr>
        <p:spPr>
          <a:xfrm>
            <a:off x="8242975" y="1271940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B17881-AA4F-4C73-AB6C-02D8033793FC}"/>
              </a:ext>
            </a:extLst>
          </p:cNvPr>
          <p:cNvSpPr/>
          <p:nvPr/>
        </p:nvSpPr>
        <p:spPr>
          <a:xfrm>
            <a:off x="8174881" y="2720031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97055-108E-4DB2-91C4-D27E171A62CC}"/>
              </a:ext>
            </a:extLst>
          </p:cNvPr>
          <p:cNvSpPr txBox="1"/>
          <p:nvPr/>
        </p:nvSpPr>
        <p:spPr>
          <a:xfrm>
            <a:off x="912575" y="5124609"/>
            <a:ext cx="731884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Click to add a new asset (storage unit or thermometer)</a:t>
            </a:r>
          </a:p>
          <a:p>
            <a:pPr marL="342900" indent="-342900">
              <a:buAutoNum type="arabicPeriod"/>
            </a:pPr>
            <a:r>
              <a:rPr lang="en-US" sz="2400" dirty="0"/>
              <a:t>Click to view a previously created asset.</a:t>
            </a:r>
          </a:p>
        </p:txBody>
      </p:sp>
    </p:spTree>
    <p:extLst>
      <p:ext uri="{BB962C8B-B14F-4D97-AF65-F5344CB8AC3E}">
        <p14:creationId xmlns:p14="http://schemas.microsoft.com/office/powerpoint/2010/main" val="207216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4DBFC-CA82-4362-9C02-D824FC3B4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91" y="1651086"/>
            <a:ext cx="7914765" cy="3835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0499C-54B0-4E43-8DE2-594AEA00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Storage Unit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73AE4-8E9E-4881-8430-645B5C14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31948D-A270-4175-AE31-3459EDCDF5C2}"/>
              </a:ext>
            </a:extLst>
          </p:cNvPr>
          <p:cNvSpPr/>
          <p:nvPr/>
        </p:nvSpPr>
        <p:spPr>
          <a:xfrm>
            <a:off x="1447666" y="2367465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B17881-AA4F-4C73-AB6C-02D8033793FC}"/>
              </a:ext>
            </a:extLst>
          </p:cNvPr>
          <p:cNvSpPr/>
          <p:nvPr/>
        </p:nvSpPr>
        <p:spPr>
          <a:xfrm>
            <a:off x="3703572" y="2968836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97055-108E-4DB2-91C4-D27E171A62CC}"/>
              </a:ext>
            </a:extLst>
          </p:cNvPr>
          <p:cNvSpPr txBox="1"/>
          <p:nvPr/>
        </p:nvSpPr>
        <p:spPr>
          <a:xfrm>
            <a:off x="3703572" y="3678695"/>
            <a:ext cx="485196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Give the new asset a </a:t>
            </a:r>
            <a:r>
              <a:rPr lang="en-US" sz="2400" b="1" dirty="0"/>
              <a:t>Name</a:t>
            </a:r>
            <a:r>
              <a:rPr lang="en-US" sz="2400" dirty="0"/>
              <a:t>.</a:t>
            </a:r>
          </a:p>
          <a:p>
            <a:pPr marL="342900" indent="-342900">
              <a:buAutoNum type="arabicPeriod"/>
            </a:pPr>
            <a:r>
              <a:rPr lang="en-US" sz="2400" dirty="0"/>
              <a:t>Select the </a:t>
            </a:r>
            <a:r>
              <a:rPr lang="en-US" sz="2400" b="1" dirty="0"/>
              <a:t>Storage Type</a:t>
            </a:r>
            <a:r>
              <a:rPr lang="en-US" sz="2400" dirty="0"/>
              <a:t>.</a:t>
            </a:r>
          </a:p>
          <a:p>
            <a:pPr marL="342900" indent="-342900">
              <a:buAutoNum type="arabicPeriod"/>
            </a:pPr>
            <a:r>
              <a:rPr lang="en-US" sz="2400" dirty="0"/>
              <a:t>Assign a thermometer if a thermometer has been previously created and is un-assigned. </a:t>
            </a:r>
          </a:p>
          <a:p>
            <a:pPr marL="342900" indent="-342900"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Create </a:t>
            </a:r>
            <a:r>
              <a:rPr lang="en-US" sz="2400" dirty="0"/>
              <a:t>when all required fields are complete.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4CA50E-21A4-4C40-AE29-6E5F1AA82E1B}"/>
              </a:ext>
            </a:extLst>
          </p:cNvPr>
          <p:cNvSpPr/>
          <p:nvPr/>
        </p:nvSpPr>
        <p:spPr>
          <a:xfrm>
            <a:off x="2066844" y="4122342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FF7E73-9D4A-4EEC-B028-2293764CE7DB}"/>
              </a:ext>
            </a:extLst>
          </p:cNvPr>
          <p:cNvSpPr/>
          <p:nvPr/>
        </p:nvSpPr>
        <p:spPr>
          <a:xfrm>
            <a:off x="8435097" y="1472552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7094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002562-4208-4E26-A13B-3D3DD9FA1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1495081"/>
            <a:ext cx="7552074" cy="4381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0499C-54B0-4E43-8DE2-594AEA00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Storage Unit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73AE4-8E9E-4881-8430-645B5C14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31948D-A270-4175-AE31-3459EDCDF5C2}"/>
              </a:ext>
            </a:extLst>
          </p:cNvPr>
          <p:cNvSpPr/>
          <p:nvPr/>
        </p:nvSpPr>
        <p:spPr>
          <a:xfrm>
            <a:off x="1712160" y="2264923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B17881-AA4F-4C73-AB6C-02D8033793FC}"/>
              </a:ext>
            </a:extLst>
          </p:cNvPr>
          <p:cNvSpPr/>
          <p:nvPr/>
        </p:nvSpPr>
        <p:spPr>
          <a:xfrm>
            <a:off x="6321762" y="3885308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97055-108E-4DB2-91C4-D27E171A62CC}"/>
              </a:ext>
            </a:extLst>
          </p:cNvPr>
          <p:cNvSpPr txBox="1"/>
          <p:nvPr/>
        </p:nvSpPr>
        <p:spPr>
          <a:xfrm>
            <a:off x="628650" y="4597162"/>
            <a:ext cx="78867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After clicking </a:t>
            </a:r>
            <a:r>
              <a:rPr lang="en-US" sz="2400" b="1" dirty="0"/>
              <a:t>Create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n-US" sz="2400" dirty="0"/>
              <a:t>a warning message will display.</a:t>
            </a:r>
          </a:p>
          <a:p>
            <a:pPr marL="342900" indent="-342900">
              <a:buAutoNum type="arabicPeriod"/>
            </a:pPr>
            <a:r>
              <a:rPr lang="en-US" sz="2400" dirty="0"/>
              <a:t>Change the status to </a:t>
            </a:r>
            <a:r>
              <a:rPr lang="en-US" sz="2400" i="1" dirty="0"/>
              <a:t>Pending Approval </a:t>
            </a:r>
            <a:r>
              <a:rPr lang="en-US" sz="2400" dirty="0"/>
              <a:t>to send notification to the Program for approval.</a:t>
            </a:r>
          </a:p>
          <a:p>
            <a:pPr marL="342900" indent="-342900"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Update</a:t>
            </a:r>
            <a:r>
              <a:rPr lang="en-US" sz="2400" dirty="0"/>
              <a:t> to save changes.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4CA50E-21A4-4C40-AE29-6E5F1AA82E1B}"/>
              </a:ext>
            </a:extLst>
          </p:cNvPr>
          <p:cNvSpPr/>
          <p:nvPr/>
        </p:nvSpPr>
        <p:spPr>
          <a:xfrm>
            <a:off x="8176960" y="1308391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407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C83CF2-B5B4-43A2-9730-BE62E8110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4" y="1539076"/>
            <a:ext cx="7529212" cy="377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0499C-54B0-4E43-8DE2-594AEA00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Thermometer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73AE4-8E9E-4881-8430-645B5C14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31948D-A270-4175-AE31-3459EDCDF5C2}"/>
              </a:ext>
            </a:extLst>
          </p:cNvPr>
          <p:cNvSpPr/>
          <p:nvPr/>
        </p:nvSpPr>
        <p:spPr>
          <a:xfrm>
            <a:off x="1336028" y="2315159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B17881-AA4F-4C73-AB6C-02D8033793FC}"/>
              </a:ext>
            </a:extLst>
          </p:cNvPr>
          <p:cNvSpPr/>
          <p:nvPr/>
        </p:nvSpPr>
        <p:spPr>
          <a:xfrm>
            <a:off x="3864872" y="2864639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97055-108E-4DB2-91C4-D27E171A62CC}"/>
              </a:ext>
            </a:extLst>
          </p:cNvPr>
          <p:cNvSpPr txBox="1"/>
          <p:nvPr/>
        </p:nvSpPr>
        <p:spPr>
          <a:xfrm>
            <a:off x="1177249" y="4542841"/>
            <a:ext cx="6789501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Give the new asset a </a:t>
            </a:r>
            <a:r>
              <a:rPr lang="en-US" sz="2400" b="1" dirty="0"/>
              <a:t>Name</a:t>
            </a:r>
            <a:r>
              <a:rPr lang="en-US" sz="2400" dirty="0"/>
              <a:t>.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dirty="0"/>
              <a:t>Select the </a:t>
            </a:r>
            <a:r>
              <a:rPr lang="en-US" sz="2400" b="1" dirty="0"/>
              <a:t>Thermometer Type</a:t>
            </a:r>
            <a:r>
              <a:rPr lang="en-US" sz="2400" dirty="0"/>
              <a:t>.</a:t>
            </a:r>
          </a:p>
          <a:p>
            <a:pPr marL="342900" indent="-342900">
              <a:buAutoNum type="arabicPeriod"/>
            </a:pPr>
            <a:r>
              <a:rPr lang="en-US" sz="2400" dirty="0"/>
              <a:t>Assign the thermometer to a storage unit. </a:t>
            </a:r>
          </a:p>
          <a:p>
            <a:pPr marL="342900" indent="-342900"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Create </a:t>
            </a:r>
            <a:r>
              <a:rPr lang="en-US" sz="2400" dirty="0"/>
              <a:t>when all required fields are complete.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4CA50E-21A4-4C40-AE29-6E5F1AA82E1B}"/>
              </a:ext>
            </a:extLst>
          </p:cNvPr>
          <p:cNvSpPr/>
          <p:nvPr/>
        </p:nvSpPr>
        <p:spPr>
          <a:xfrm>
            <a:off x="1952648" y="4005237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FF7E73-9D4A-4EEC-B028-2293764CE7DB}"/>
              </a:ext>
            </a:extLst>
          </p:cNvPr>
          <p:cNvSpPr/>
          <p:nvPr/>
        </p:nvSpPr>
        <p:spPr>
          <a:xfrm>
            <a:off x="8153603" y="1392199"/>
            <a:ext cx="272375" cy="2937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369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8536-4B2C-4514-824E-9C44512D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Recordings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75E6F-5B4C-443A-BF1B-84739516D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Storage Unit is approved and the Thermometer assigned, readings can be recorded as:</a:t>
            </a:r>
          </a:p>
          <a:p>
            <a:pPr lvl="1"/>
            <a:r>
              <a:rPr lang="en-US" dirty="0"/>
              <a:t>Manual</a:t>
            </a:r>
          </a:p>
          <a:p>
            <a:pPr lvl="1"/>
            <a:r>
              <a:rPr lang="en-US" dirty="0"/>
              <a:t>Uploaded CTM file (CSV file format)</a:t>
            </a:r>
          </a:p>
          <a:p>
            <a:r>
              <a:rPr lang="en-US" dirty="0"/>
              <a:t>Excursions and /or Failures are flagged based on system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873D5-8F56-4B5E-B6DB-FDB6B840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18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ocument_x0020_Type xmlns="4EE6E770-F36A-476A-9E0D-43F1801ED4A0">Implementation</Document_x0020_Type>
    <Document_x0020_Status xmlns="4EE6E770-F36A-476A-9E0D-43F1801ED4A0">Final</Document_x0020_Status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4C81DB5D1E6641A88DDF6843018E83" ma:contentTypeVersion="6" ma:contentTypeDescription="Create a new document." ma:contentTypeScope="" ma:versionID="8d149b11f440d4c316771849f73f691a">
  <xsd:schema xmlns:xsd="http://www.w3.org/2001/XMLSchema" xmlns:xs="http://www.w3.org/2001/XMLSchema" xmlns:p="http://schemas.microsoft.com/office/2006/metadata/properties" xmlns:ns1="http://schemas.microsoft.com/sharepoint/v3" xmlns:ns2="4EE6E770-F36A-476A-9E0D-43F1801ED4A0" xmlns:ns3="4ee6e770-f36a-476a-9e0d-43f1801ed4a0" xmlns:ns4="d73a4e6c-5551-41b0-b103-f651b384f51f" targetNamespace="http://schemas.microsoft.com/office/2006/metadata/properties" ma:root="true" ma:fieldsID="36eec05ebb352cd9cc3d388fffc0ae4b" ns1:_="" ns2:_="" ns3:_="" ns4:_="">
    <xsd:import namespace="http://schemas.microsoft.com/sharepoint/v3"/>
    <xsd:import namespace="4EE6E770-F36A-476A-9E0D-43F1801ED4A0"/>
    <xsd:import namespace="4ee6e770-f36a-476a-9e0d-43f1801ed4a0"/>
    <xsd:import namespace="d73a4e6c-5551-41b0-b103-f651b384f51f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Document_x0020_Status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6E770-F36A-476A-9E0D-43F1801ED4A0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format="Dropdown" ma:internalName="Document_x0020_Type">
      <xsd:simpleType>
        <xsd:restriction base="dms:Choice">
          <xsd:enumeration value="Migrated"/>
          <xsd:enumeration value="Governance"/>
          <xsd:enumeration value="Initiation"/>
          <xsd:enumeration value="Planning"/>
          <xsd:enumeration value="Requirements"/>
          <xsd:enumeration value="Design"/>
          <xsd:enumeration value="Development"/>
          <xsd:enumeration value="Testing"/>
          <xsd:enumeration value="Implementation"/>
          <xsd:enumeration value="Post-implementation"/>
          <xsd:enumeration value="Disposition"/>
          <xsd:enumeration value="Procurement"/>
          <xsd:enumeration value="Request for Change"/>
        </xsd:restriction>
      </xsd:simpleType>
    </xsd:element>
    <xsd:element name="Document_x0020_Status" ma:index="9" ma:displayName="Document Status" ma:format="Dropdown" ma:internalName="Document_x0020_Status">
      <xsd:simpleType>
        <xsd:restriction base="dms:Choice">
          <xsd:enumeration value="Draft"/>
          <xsd:enumeration value="In-review"/>
          <xsd:enumeration value="Final"/>
          <xsd:enumeration value="Approved"/>
          <xsd:enumeration value="Migra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6e770-f36a-476a-9e0d-43f1801ed4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a4e6c-5551-41b0-b103-f651b384f5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38B9CA-DF8A-4612-8B1F-E82A8D56F961}">
  <ds:schemaRefs>
    <ds:schemaRef ds:uri="d73a4e6c-5551-41b0-b103-f651b384f51f"/>
    <ds:schemaRef ds:uri="http://purl.org/dc/elements/1.1/"/>
    <ds:schemaRef ds:uri="http://schemas.microsoft.com/office/2006/metadata/properties"/>
    <ds:schemaRef ds:uri="4EE6E770-F36A-476A-9E0D-43F1801ED4A0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ee6e770-f36a-476a-9e0d-43f1801ed4a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35C4FC-9DCF-483D-B880-7BC92EC2F6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A537AD-FCBD-4E18-BA36-16DDCAE2E0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E6E770-F36A-476A-9E0D-43F1801ED4A0"/>
    <ds:schemaRef ds:uri="4ee6e770-f36a-476a-9e0d-43f1801ed4a0"/>
    <ds:schemaRef ds:uri="d73a4e6c-5551-41b0-b103-f651b384f5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814</Words>
  <Application>Microsoft Office PowerPoint</Application>
  <PresentationFormat>On-screen Show (4:3)</PresentationFormat>
  <Paragraphs>183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Gill Sans MT</vt:lpstr>
      <vt:lpstr>Office Theme</vt:lpstr>
      <vt:lpstr>Provider Management: Clinic User Training </vt:lpstr>
      <vt:lpstr>Agenda</vt:lpstr>
      <vt:lpstr>Overview</vt:lpstr>
      <vt:lpstr>Notifications</vt:lpstr>
      <vt:lpstr>Manage Assets</vt:lpstr>
      <vt:lpstr>Adding a Storage Unit</vt:lpstr>
      <vt:lpstr>Adding a Storage Unit (cont.)</vt:lpstr>
      <vt:lpstr>Adding a Thermometer</vt:lpstr>
      <vt:lpstr>Temperature Recordings</vt:lpstr>
      <vt:lpstr>Storage Units Summary</vt:lpstr>
      <vt:lpstr>Recording a Manual Temperature</vt:lpstr>
      <vt:lpstr>Recording a CTM Temperature</vt:lpstr>
      <vt:lpstr>Temperature Recordings (cont.)</vt:lpstr>
      <vt:lpstr>Reporting a Failure</vt:lpstr>
      <vt:lpstr>Failure Report</vt:lpstr>
      <vt:lpstr>Change Requests</vt:lpstr>
      <vt:lpstr>Address/Name Change Request</vt:lpstr>
      <vt:lpstr>Contact Info Change Request</vt:lpstr>
      <vt:lpstr>Delivery Hours Change Request</vt:lpstr>
      <vt:lpstr>Staff Change Request</vt:lpstr>
      <vt:lpstr>Staff Change Request (cont.)</vt:lpstr>
      <vt:lpstr>Enrollments</vt:lpstr>
      <vt:lpstr>Submitting a New Enrollment</vt:lpstr>
      <vt:lpstr>Submitting an Enrollment (cont.)</vt:lpstr>
      <vt:lpstr>Submitting an Enrollment (cont.)</vt:lpstr>
      <vt:lpstr>Required Staff and Staff Training</vt:lpstr>
      <vt:lpstr>Provider/Clinic Population</vt:lpstr>
      <vt:lpstr>Source of Data</vt:lpstr>
      <vt:lpstr>Primary/Secondary Agreements</vt:lpstr>
      <vt:lpstr>Primary/Secondary Agreements (cont.)</vt:lpstr>
      <vt:lpstr>Complete/Submit Enrollment</vt:lpstr>
      <vt:lpstr>Enrollment Notifications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Dais</dc:creator>
  <cp:lastModifiedBy>Worrell, Gary</cp:lastModifiedBy>
  <cp:revision>92</cp:revision>
  <dcterms:created xsi:type="dcterms:W3CDTF">2015-01-05T05:05:49Z</dcterms:created>
  <dcterms:modified xsi:type="dcterms:W3CDTF">2019-09-04T15:40:37Z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0x010100D84C81DB5D1E6641A88DDF6843018E83</vt:lpwstr>
  </property>
</Properties>
</file>